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Maxime Favier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33C8FCB-8BAE-44E3-A2E8-3EA86B28E1FC}">
  <a:tblStyle styleId="{B33C8FCB-8BAE-44E3-A2E8-3EA86B28E1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9491F3E-CACB-4BAE-8768-ADC254F3B33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8-04-04T13:17:02.163">
    <p:pos x="6000" y="0"/>
    <p:text>cdcf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E-Shepherd</a:t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Surveillance du bétail.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0B5394"/>
                </a:solidFill>
              </a:rPr>
              <a:t>A</a:t>
            </a:r>
            <a:r>
              <a:rPr lang="en" sz="3600">
                <a:solidFill>
                  <a:srgbClr val="0B5394"/>
                </a:solidFill>
              </a:rPr>
              <a:t>utres Pages</a:t>
            </a:r>
            <a:endParaRPr/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50" y="1239225"/>
            <a:ext cx="4274901" cy="279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Shape 168"/>
          <p:cNvSpPr txBox="1"/>
          <p:nvPr/>
        </p:nvSpPr>
        <p:spPr>
          <a:xfrm>
            <a:off x="-94050" y="4130725"/>
            <a:ext cx="44871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>
                <a:solidFill>
                  <a:srgbClr val="A61C00"/>
                </a:solidFill>
              </a:rPr>
              <a:t>Historique des déplacements</a:t>
            </a:r>
            <a:endParaRPr/>
          </a:p>
        </p:txBody>
      </p:sp>
      <p:pic>
        <p:nvPicPr>
          <p:cNvPr id="169" name="Shape 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3125" y="1405625"/>
            <a:ext cx="4714700" cy="253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/>
          <p:nvPr/>
        </p:nvSpPr>
        <p:spPr>
          <a:xfrm>
            <a:off x="4745625" y="4130725"/>
            <a:ext cx="43623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>
                <a:solidFill>
                  <a:srgbClr val="A61C00"/>
                </a:solidFill>
              </a:rPr>
              <a:t>Configuration du champ</a:t>
            </a:r>
            <a:endParaRPr/>
          </a:p>
        </p:txBody>
      </p:sp>
      <p:sp>
        <p:nvSpPr>
          <p:cNvPr id="171" name="Shape 1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</a:t>
            </a:r>
            <a:endParaRPr/>
          </a:p>
        </p:txBody>
      </p:sp>
      <p:sp>
        <p:nvSpPr>
          <p:cNvPr id="177" name="Shape 17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</a:t>
            </a:r>
            <a:r>
              <a:rPr lang="en"/>
              <a:t>fonctionnelle</a:t>
            </a:r>
            <a:r>
              <a:rPr lang="en"/>
              <a:t> FAST</a:t>
            </a: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311700" y="2625050"/>
            <a:ext cx="1194000" cy="703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Surveiller le bétail</a:t>
            </a:r>
            <a:endParaRPr/>
          </a:p>
        </p:txBody>
      </p:sp>
      <p:sp>
        <p:nvSpPr>
          <p:cNvPr id="62" name="Shape 62"/>
          <p:cNvSpPr/>
          <p:nvPr/>
        </p:nvSpPr>
        <p:spPr>
          <a:xfrm>
            <a:off x="2028375" y="965950"/>
            <a:ext cx="20283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Localiser</a:t>
            </a:r>
            <a:r>
              <a:rPr lang="en"/>
              <a:t> l’animal</a:t>
            </a: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2028375" y="1828200"/>
            <a:ext cx="20283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Transmettre l’information</a:t>
            </a: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2028375" y="2690450"/>
            <a:ext cx="20283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Stocker les informations</a:t>
            </a: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2028375" y="3552700"/>
            <a:ext cx="20283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Accéder</a:t>
            </a:r>
            <a:r>
              <a:rPr lang="en"/>
              <a:t> au statut des </a:t>
            </a:r>
            <a:r>
              <a:rPr lang="en"/>
              <a:t>animaux</a:t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2020125" y="4334825"/>
            <a:ext cx="20283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Alerter l’utilisateur</a:t>
            </a: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6523500" y="2690450"/>
            <a:ext cx="17286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 de données</a:t>
            </a: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6526050" y="1811900"/>
            <a:ext cx="17286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Xbee, routeur 3G</a:t>
            </a: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6526050" y="3552700"/>
            <a:ext cx="17286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UI</a:t>
            </a: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6526050" y="4334825"/>
            <a:ext cx="17286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RSS</a:t>
            </a: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6523500" y="1014163"/>
            <a:ext cx="17286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GPS</a:t>
            </a:r>
            <a:endParaRPr/>
          </a:p>
        </p:txBody>
      </p:sp>
      <p:cxnSp>
        <p:nvCxnSpPr>
          <p:cNvPr id="72" name="Shape 72"/>
          <p:cNvCxnSpPr>
            <a:stCxn id="65" idx="3"/>
            <a:endCxn id="69" idx="1"/>
          </p:cNvCxnSpPr>
          <p:nvPr/>
        </p:nvCxnSpPr>
        <p:spPr>
          <a:xfrm>
            <a:off x="4056675" y="3839050"/>
            <a:ext cx="2469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" name="Shape 73"/>
          <p:cNvCxnSpPr>
            <a:endCxn id="70" idx="1"/>
          </p:cNvCxnSpPr>
          <p:nvPr/>
        </p:nvCxnSpPr>
        <p:spPr>
          <a:xfrm>
            <a:off x="4048350" y="4621175"/>
            <a:ext cx="24777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" name="Shape 74"/>
          <p:cNvCxnSpPr>
            <a:stCxn id="64" idx="3"/>
            <a:endCxn id="67" idx="1"/>
          </p:cNvCxnSpPr>
          <p:nvPr/>
        </p:nvCxnSpPr>
        <p:spPr>
          <a:xfrm>
            <a:off x="4056675" y="2976800"/>
            <a:ext cx="24669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" name="Shape 75"/>
          <p:cNvCxnSpPr>
            <a:stCxn id="63" idx="3"/>
            <a:endCxn id="68" idx="1"/>
          </p:cNvCxnSpPr>
          <p:nvPr/>
        </p:nvCxnSpPr>
        <p:spPr>
          <a:xfrm flipH="1" rot="10800000">
            <a:off x="4056675" y="2098350"/>
            <a:ext cx="2469300" cy="16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6" name="Shape 76"/>
          <p:cNvCxnSpPr>
            <a:stCxn id="62" idx="3"/>
            <a:endCxn id="71" idx="1"/>
          </p:cNvCxnSpPr>
          <p:nvPr/>
        </p:nvCxnSpPr>
        <p:spPr>
          <a:xfrm>
            <a:off x="4056675" y="1252300"/>
            <a:ext cx="2466900" cy="48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" name="Shape 77"/>
          <p:cNvCxnSpPr>
            <a:stCxn id="61" idx="3"/>
            <a:endCxn id="62" idx="1"/>
          </p:cNvCxnSpPr>
          <p:nvPr/>
        </p:nvCxnSpPr>
        <p:spPr>
          <a:xfrm flipH="1" rot="10800000">
            <a:off x="1505700" y="1252400"/>
            <a:ext cx="522600" cy="1724400"/>
          </a:xfrm>
          <a:prstGeom prst="bentConnector3">
            <a:avLst>
              <a:gd fmla="val 50007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Shape 78"/>
          <p:cNvCxnSpPr>
            <a:stCxn id="61" idx="3"/>
            <a:endCxn id="63" idx="1"/>
          </p:cNvCxnSpPr>
          <p:nvPr/>
        </p:nvCxnSpPr>
        <p:spPr>
          <a:xfrm flipH="1" rot="10800000">
            <a:off x="1505700" y="2114600"/>
            <a:ext cx="522600" cy="862200"/>
          </a:xfrm>
          <a:prstGeom prst="bentConnector3">
            <a:avLst>
              <a:gd fmla="val 50007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Shape 79"/>
          <p:cNvCxnSpPr>
            <a:stCxn id="61" idx="3"/>
            <a:endCxn id="64" idx="1"/>
          </p:cNvCxnSpPr>
          <p:nvPr/>
        </p:nvCxnSpPr>
        <p:spPr>
          <a:xfrm>
            <a:off x="1505700" y="2976800"/>
            <a:ext cx="522600" cy="600"/>
          </a:xfrm>
          <a:prstGeom prst="bentConnector3">
            <a:avLst>
              <a:gd fmla="val 50007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Shape 80"/>
          <p:cNvCxnSpPr>
            <a:stCxn id="61" idx="3"/>
            <a:endCxn id="65" idx="1"/>
          </p:cNvCxnSpPr>
          <p:nvPr/>
        </p:nvCxnSpPr>
        <p:spPr>
          <a:xfrm>
            <a:off x="1505700" y="2976800"/>
            <a:ext cx="522600" cy="862200"/>
          </a:xfrm>
          <a:prstGeom prst="bentConnector3">
            <a:avLst>
              <a:gd fmla="val 50007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Shape 81"/>
          <p:cNvCxnSpPr>
            <a:stCxn id="61" idx="3"/>
            <a:endCxn id="66" idx="1"/>
          </p:cNvCxnSpPr>
          <p:nvPr/>
        </p:nvCxnSpPr>
        <p:spPr>
          <a:xfrm>
            <a:off x="1505700" y="2976800"/>
            <a:ext cx="514500" cy="1644300"/>
          </a:xfrm>
          <a:prstGeom prst="bentConnector3">
            <a:avLst>
              <a:gd fmla="val 49993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Shape 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700" y="199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du projet</a:t>
            </a:r>
            <a:endParaRPr/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0"/>
            <a:ext cx="8520600" cy="50011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B5394"/>
                </a:solidFill>
              </a:rPr>
              <a:t>Partie Terrain - Envoi des </a:t>
            </a:r>
            <a:r>
              <a:rPr lang="en" sz="3600">
                <a:solidFill>
                  <a:srgbClr val="0B5394"/>
                </a:solidFill>
              </a:rPr>
              <a:t>données</a:t>
            </a:r>
            <a:endParaRPr sz="3600"/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950" y="1208100"/>
            <a:ext cx="3560475" cy="374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/>
        </p:nvSpPr>
        <p:spPr>
          <a:xfrm>
            <a:off x="3930075" y="1533775"/>
            <a:ext cx="5422800" cy="341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import 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serial, time, random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digi.xbee.devices </a:t>
            </a:r>
            <a:r>
              <a:rPr b="1"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import 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XBeeDevice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device = XBeeDevice(</a:t>
            </a: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"/dev/ttyAMA0"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9600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device.open()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"connecté"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 True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req= </a:t>
            </a:r>
            <a:r>
              <a:rPr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([random.random(),random.random(),random.randrange(10)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device.send_data_broadcast(req)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"envoyé !"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time.sleep(</a:t>
            </a:r>
            <a:r>
              <a:rPr lang="en" sz="10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60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except 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KeyboardInterrupt: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endParaRPr b="1" sz="1000">
              <a:solidFill>
                <a:srgbClr val="000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b="1" sz="1000">
              <a:solidFill>
                <a:srgbClr val="000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device.close()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5551550" y="2974425"/>
            <a:ext cx="7839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80000"/>
                </a:solidFill>
              </a:rPr>
              <a:t>latitude</a:t>
            </a:r>
            <a:endParaRPr sz="1100">
              <a:solidFill>
                <a:srgbClr val="980000"/>
              </a:solidFill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6691850" y="2976424"/>
            <a:ext cx="7839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80000"/>
                </a:solidFill>
              </a:rPr>
              <a:t>longitude</a:t>
            </a:r>
            <a:endParaRPr sz="1100">
              <a:solidFill>
                <a:srgbClr val="980000"/>
              </a:solidFill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7971725" y="2974425"/>
            <a:ext cx="9516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80000"/>
                </a:solidFill>
              </a:rPr>
              <a:t>Identifiant</a:t>
            </a:r>
            <a:endParaRPr sz="1100">
              <a:solidFill>
                <a:srgbClr val="980000"/>
              </a:solidFill>
            </a:endParaRPr>
          </a:p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/>
        </p:nvSpPr>
        <p:spPr>
          <a:xfrm>
            <a:off x="79575" y="1056200"/>
            <a:ext cx="2705700" cy="3934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0B5394"/>
                </a:solidFill>
              </a:rPr>
              <a:t>Partie Terrain - Réception des données</a:t>
            </a:r>
            <a:endParaRPr/>
          </a:p>
        </p:txBody>
      </p:sp>
      <p:sp>
        <p:nvSpPr>
          <p:cNvPr id="108" name="Shape 108"/>
          <p:cNvSpPr txBox="1"/>
          <p:nvPr/>
        </p:nvSpPr>
        <p:spPr>
          <a:xfrm>
            <a:off x="3624325" y="1606000"/>
            <a:ext cx="4600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re.findall(</a:t>
            </a:r>
            <a:r>
              <a:rPr b="1" lang="en" sz="18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r'\[(.*?)\]'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,msg)</a:t>
            </a:r>
            <a:endParaRPr sz="1800"/>
          </a:p>
        </p:txBody>
      </p:sp>
      <p:sp>
        <p:nvSpPr>
          <p:cNvPr id="109" name="Shape 109"/>
          <p:cNvSpPr txBox="1"/>
          <p:nvPr/>
        </p:nvSpPr>
        <p:spPr>
          <a:xfrm>
            <a:off x="3957100" y="3189325"/>
            <a:ext cx="3523200" cy="8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\[(.*?)\]</a:t>
            </a:r>
            <a:endParaRPr sz="4800"/>
          </a:p>
        </p:txBody>
      </p:sp>
      <p:sp>
        <p:nvSpPr>
          <p:cNvPr id="110" name="Shape 110"/>
          <p:cNvSpPr/>
          <p:nvPr/>
        </p:nvSpPr>
        <p:spPr>
          <a:xfrm rot="5400000">
            <a:off x="5588350" y="3467875"/>
            <a:ext cx="180900" cy="13890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4984300" y="4354000"/>
            <a:ext cx="1555500" cy="8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Sélectionne</a:t>
            </a:r>
            <a:r>
              <a:rPr lang="en" sz="1200"/>
              <a:t> tous les </a:t>
            </a:r>
            <a:r>
              <a:rPr lang="en" sz="1200"/>
              <a:t>caractères</a:t>
            </a:r>
            <a:endParaRPr sz="1200"/>
          </a:p>
        </p:txBody>
      </p:sp>
      <p:sp>
        <p:nvSpPr>
          <p:cNvPr id="112" name="Shape 112"/>
          <p:cNvSpPr/>
          <p:nvPr/>
        </p:nvSpPr>
        <p:spPr>
          <a:xfrm rot="5400000">
            <a:off x="4383925" y="3891025"/>
            <a:ext cx="57900" cy="5427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/>
        </p:nvSpPr>
        <p:spPr>
          <a:xfrm rot="5400000">
            <a:off x="6959775" y="3891025"/>
            <a:ext cx="57900" cy="5427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 txBox="1"/>
          <p:nvPr/>
        </p:nvSpPr>
        <p:spPr>
          <a:xfrm>
            <a:off x="3862975" y="4227150"/>
            <a:ext cx="1099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1er </a:t>
            </a:r>
            <a:r>
              <a:rPr lang="en" sz="1200"/>
              <a:t>caractère</a:t>
            </a:r>
            <a:endParaRPr sz="1200"/>
          </a:p>
        </p:txBody>
      </p:sp>
      <p:sp>
        <p:nvSpPr>
          <p:cNvPr id="115" name="Shape 115"/>
          <p:cNvSpPr txBox="1"/>
          <p:nvPr/>
        </p:nvSpPr>
        <p:spPr>
          <a:xfrm>
            <a:off x="6438825" y="4252825"/>
            <a:ext cx="10998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Dernier </a:t>
            </a:r>
            <a:r>
              <a:rPr lang="en" sz="1200"/>
              <a:t>caractère</a:t>
            </a:r>
            <a:endParaRPr sz="1200"/>
          </a:p>
        </p:txBody>
      </p:sp>
      <p:cxnSp>
        <p:nvCxnSpPr>
          <p:cNvPr id="116" name="Shape 116"/>
          <p:cNvCxnSpPr/>
          <p:nvPr/>
        </p:nvCxnSpPr>
        <p:spPr>
          <a:xfrm rot="10800000">
            <a:off x="5309925" y="1946000"/>
            <a:ext cx="7200" cy="25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" name="Shape 117"/>
          <p:cNvSpPr txBox="1"/>
          <p:nvPr/>
        </p:nvSpPr>
        <p:spPr>
          <a:xfrm>
            <a:off x="4901175" y="2151525"/>
            <a:ext cx="8247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Raw String</a:t>
            </a:r>
            <a:endParaRPr sz="1000"/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2562688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/>
          <p:nvPr/>
        </p:nvSpPr>
        <p:spPr>
          <a:xfrm>
            <a:off x="1048946" y="2770684"/>
            <a:ext cx="354300" cy="5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B5394"/>
                </a:solidFill>
              </a:rPr>
              <a:t>Partie Serveur - la Base de données</a:t>
            </a:r>
            <a:endParaRPr sz="3600"/>
          </a:p>
        </p:txBody>
      </p:sp>
      <p:graphicFrame>
        <p:nvGraphicFramePr>
          <p:cNvPr id="126" name="Shape 126"/>
          <p:cNvGraphicFramePr/>
          <p:nvPr/>
        </p:nvGraphicFramePr>
        <p:xfrm>
          <a:off x="604675" y="96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{B33C8FCB-8BAE-44E3-A2E8-3EA86B28E1FC}</a:tableStyleId>
              </a:tblPr>
              <a:tblGrid>
                <a:gridCol w="1118100"/>
                <a:gridCol w="1118100"/>
                <a:gridCol w="1118100"/>
                <a:gridCol w="1167800"/>
                <a:gridCol w="1018700"/>
                <a:gridCol w="882075"/>
                <a:gridCol w="1329300"/>
              </a:tblGrid>
              <a:tr h="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Nom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ID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IDmouton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datation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lat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lng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pos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Type de données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Clef primaire, </a:t>
                      </a:r>
                      <a:r>
                        <a:rPr lang="en" sz="1200">
                          <a:solidFill>
                            <a:schemeClr val="dk1"/>
                          </a:solidFill>
                        </a:rPr>
                        <a:t>Integer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Integer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Date-Time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Float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Float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Point</a:t>
                      </a:r>
                      <a:endParaRPr sz="1200"/>
                    </a:p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(Non utilisé dans le projet)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127" name="Shape 127"/>
          <p:cNvSpPr txBox="1"/>
          <p:nvPr/>
        </p:nvSpPr>
        <p:spPr>
          <a:xfrm>
            <a:off x="3768250" y="1866725"/>
            <a:ext cx="14250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Position</a:t>
            </a:r>
            <a:endParaRPr/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4300" y="2176350"/>
            <a:ext cx="1813250" cy="1277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9" name="Shape 129"/>
          <p:cNvGraphicFramePr/>
          <p:nvPr/>
        </p:nvGraphicFramePr>
        <p:xfrm>
          <a:off x="604675" y="230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{B9491F3E-CACB-4BAE-8768-ADC254F3B33F}</a:tableStyleId>
              </a:tblPr>
              <a:tblGrid>
                <a:gridCol w="1094475"/>
                <a:gridCol w="1094475"/>
                <a:gridCol w="1094475"/>
                <a:gridCol w="1094475"/>
              </a:tblGrid>
              <a:tr h="3541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Nom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ID</a:t>
                      </a:r>
                      <a:endParaRPr/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lat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longi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16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Type de données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Clef primaire, Integer</a:t>
                      </a:r>
                      <a:endParaRPr/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Float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Float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0" name="Shape 130"/>
          <p:cNvSpPr txBox="1"/>
          <p:nvPr/>
        </p:nvSpPr>
        <p:spPr>
          <a:xfrm>
            <a:off x="1504700" y="3164100"/>
            <a:ext cx="27708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area : Sommets du champ</a:t>
            </a:r>
            <a:endParaRPr/>
          </a:p>
        </p:txBody>
      </p:sp>
      <p:graphicFrame>
        <p:nvGraphicFramePr>
          <p:cNvPr id="131" name="Shape 131"/>
          <p:cNvGraphicFramePr/>
          <p:nvPr/>
        </p:nvGraphicFramePr>
        <p:xfrm>
          <a:off x="604675" y="3687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{B9491F3E-CACB-4BAE-8768-ADC254F3B33F}</a:tableStyleId>
              </a:tblPr>
              <a:tblGrid>
                <a:gridCol w="1088250"/>
                <a:gridCol w="1088250"/>
                <a:gridCol w="1088250"/>
                <a:gridCol w="1088250"/>
                <a:gridCol w="10882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Nom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userID</a:t>
                      </a:r>
                      <a:endParaRPr/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Email</a:t>
                      </a:r>
                      <a:endParaRPr/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</a:t>
                      </a:r>
                      <a:r>
                        <a:rPr lang="en"/>
                        <a:t>ogin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mdp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Type de données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Clef primaire, Integer</a:t>
                      </a:r>
                      <a:endParaRPr/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2" name="Shape 132"/>
          <p:cNvSpPr txBox="1"/>
          <p:nvPr/>
        </p:nvSpPr>
        <p:spPr>
          <a:xfrm>
            <a:off x="1634925" y="4777925"/>
            <a:ext cx="2539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auth : </a:t>
            </a:r>
            <a:r>
              <a:rPr lang="en"/>
              <a:t>authentification</a:t>
            </a:r>
            <a:endParaRPr/>
          </a:p>
        </p:txBody>
      </p:sp>
      <p:pic>
        <p:nvPicPr>
          <p:cNvPr id="133" name="Shape 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28975" y="2132949"/>
            <a:ext cx="1703317" cy="127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9300" y="3687275"/>
            <a:ext cx="1703325" cy="120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0B5394"/>
                </a:solidFill>
              </a:rPr>
              <a:t>A</a:t>
            </a:r>
            <a:r>
              <a:rPr lang="en" sz="3600">
                <a:solidFill>
                  <a:srgbClr val="0B5394"/>
                </a:solidFill>
              </a:rPr>
              <a:t>uthentification</a:t>
            </a:r>
            <a:endParaRPr/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3425"/>
            <a:ext cx="4803451" cy="295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 rotWithShape="1">
          <a:blip r:embed="rId4">
            <a:alphaModFix/>
          </a:blip>
          <a:srcRect b="0" l="27612" r="6676" t="38961"/>
          <a:stretch/>
        </p:blipFill>
        <p:spPr>
          <a:xfrm>
            <a:off x="4919200" y="1482988"/>
            <a:ext cx="4224800" cy="313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/>
          <p:nvPr/>
        </p:nvSpPr>
        <p:spPr>
          <a:xfrm>
            <a:off x="4948175" y="3993275"/>
            <a:ext cx="795600" cy="21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0B5394"/>
                </a:solidFill>
              </a:rPr>
              <a:t>P</a:t>
            </a:r>
            <a:r>
              <a:rPr lang="en" sz="3600">
                <a:solidFill>
                  <a:srgbClr val="0B5394"/>
                </a:solidFill>
              </a:rPr>
              <a:t>age d’Accueil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Shape 151"/>
          <p:cNvPicPr preferRelativeResize="0"/>
          <p:nvPr/>
        </p:nvPicPr>
        <p:blipFill rotWithShape="1">
          <a:blip r:embed="rId3">
            <a:alphaModFix/>
          </a:blip>
          <a:srcRect b="9688" l="0" r="0" t="8210"/>
          <a:stretch/>
        </p:blipFill>
        <p:spPr>
          <a:xfrm>
            <a:off x="72825" y="1597600"/>
            <a:ext cx="4720399" cy="217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 txBox="1"/>
          <p:nvPr/>
        </p:nvSpPr>
        <p:spPr>
          <a:xfrm>
            <a:off x="4793225" y="1280450"/>
            <a:ext cx="4097700" cy="3725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$reponse </a:t>
            </a:r>
            <a:r>
              <a:rPr b="1" lang="en" sz="9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" sz="9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$bdd</a:t>
            </a:r>
            <a:r>
              <a:rPr b="1" lang="en" sz="9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-&gt;query(</a:t>
            </a:r>
            <a:r>
              <a:rPr b="1" lang="en" sz="9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'select `lat`, `lng`, `idmoutton`, </a:t>
            </a:r>
            <a:r>
              <a:rPr b="1" i="1" lang="en" sz="9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b="1" lang="en" sz="9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(`datation`) from positions group by `idmoutton`'</a:t>
            </a:r>
            <a:r>
              <a:rPr b="1" lang="en" sz="9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);  </a:t>
            </a:r>
            <a:endParaRPr b="1" sz="9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[...]</a:t>
            </a:r>
            <a:endParaRPr b="1" sz="9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$champ </a:t>
            </a:r>
            <a:r>
              <a:rPr b="1" lang="en" sz="9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" sz="9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$bdd</a:t>
            </a:r>
            <a:r>
              <a:rPr b="1" lang="en" sz="9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-&gt;query(</a:t>
            </a:r>
            <a:r>
              <a:rPr b="1" lang="en" sz="9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'select `lat`, `longi` from area'</a:t>
            </a:r>
            <a:r>
              <a:rPr b="1" lang="en" sz="9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1" sz="9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[...]</a:t>
            </a:r>
            <a:endParaRPr b="1" sz="9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while 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6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$donnees 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" sz="6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$reponse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-&gt;fetch())</a:t>
            </a:r>
            <a:endParaRPr b="1" sz="6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  {  </a:t>
            </a:r>
            <a:endParaRPr b="1" sz="6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b="1" i="1" lang="en" sz="600">
                <a:solidFill>
                  <a:srgbClr val="808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// boucle de génération du tableau</a:t>
            </a:r>
            <a:endParaRPr b="1" i="1" sz="600">
              <a:solidFill>
                <a:srgbClr val="808080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600">
                <a:solidFill>
                  <a:srgbClr val="808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endParaRPr b="1" sz="600">
              <a:solidFill>
                <a:srgbClr val="000080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6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&lt;?php echo </a:t>
            </a:r>
            <a:r>
              <a:rPr b="1" lang="en" sz="6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$donnees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'idmoutton'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]; </a:t>
            </a: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6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&lt;?php echo </a:t>
            </a:r>
            <a:r>
              <a:rPr b="1" lang="en" sz="6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$donnees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'max(`datation`)'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]; </a:t>
            </a: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6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6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&lt;?php echo 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"Sheep " 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 </a:t>
            </a:r>
            <a:r>
              <a:rPr b="1" lang="en" sz="6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$pointLocation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-&gt;pointInPolygon(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6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$donnees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'lat'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].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" "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6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$donnees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'lng'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].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6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$limite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) . 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" the field" </a:t>
            </a: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6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6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b="1" lang="en" sz="600">
                <a:solidFill>
                  <a:srgbClr val="0000FF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href=</a:t>
            </a:r>
            <a:r>
              <a:rPr b="1" lang="en" sz="6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'history.php?idmoutton=</a:t>
            </a: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&lt;?php echo </a:t>
            </a:r>
            <a:r>
              <a:rPr b="1" lang="en" sz="600">
                <a:solidFill>
                  <a:srgbClr val="660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$donnees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600">
                <a:solidFill>
                  <a:srgbClr val="00800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'idmoutton'</a:t>
            </a:r>
            <a:r>
              <a:rPr b="1" lang="en" sz="600">
                <a:solidFill>
                  <a:schemeClr val="dk1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]; </a:t>
            </a:r>
            <a:r>
              <a:rPr b="1" lang="en" sz="600">
                <a:solidFill>
                  <a:srgbClr val="000080"/>
                </a:solidFill>
                <a:highlight>
                  <a:srgbClr val="F7FAFF"/>
                </a:highlight>
                <a:latin typeface="Courier New"/>
                <a:ea typeface="Courier New"/>
                <a:cs typeface="Courier New"/>
                <a:sym typeface="Courier New"/>
              </a:rPr>
              <a:t>?&gt;</a:t>
            </a:r>
            <a:r>
              <a:rPr b="1" lang="en" sz="600">
                <a:solidFill>
                  <a:srgbClr val="008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en" sz="6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click here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6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en" sz="600">
                <a:solidFill>
                  <a:srgbClr val="00008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b="1" lang="en" sz="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600">
              <a:solidFill>
                <a:schemeClr val="dk1"/>
              </a:solidFill>
              <a:highlight>
                <a:srgbClr val="EFEFE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900">
              <a:solidFill>
                <a:schemeClr val="dk1"/>
              </a:solidFill>
              <a:highlight>
                <a:srgbClr val="F7FA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3" name="Shape 1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0B5394"/>
                </a:solidFill>
              </a:rPr>
              <a:t>Affichage</a:t>
            </a:r>
            <a:r>
              <a:rPr lang="en" sz="3600">
                <a:solidFill>
                  <a:srgbClr val="0B5394"/>
                </a:solidFill>
              </a:rPr>
              <a:t> des positions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75" y="1569800"/>
            <a:ext cx="4007901" cy="272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 txBox="1"/>
          <p:nvPr/>
        </p:nvSpPr>
        <p:spPr>
          <a:xfrm>
            <a:off x="4253700" y="1360025"/>
            <a:ext cx="4659000" cy="336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b="1" lang="en" sz="8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8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tableauMarqueurs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8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length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 ) {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1" lang="en" sz="800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tableau de lat lng d'un seul point + info</a:t>
            </a:r>
            <a:endParaRPr i="1" sz="800">
              <a:solidFill>
                <a:srgbClr val="808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800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latlng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tableauMarqueurs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latitude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latlng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"lat"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longitude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latlng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"lng"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b="1" lang="en" sz="8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latlng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"title"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8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refresh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latlng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8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"refresh"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1" lang="en" sz="800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définition et ajout des points sur la carte</a:t>
            </a:r>
            <a:endParaRPr i="1" sz="800">
              <a:solidFill>
                <a:srgbClr val="808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800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optionsMarqueur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{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8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map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maCarte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8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n" sz="8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google.maps.LatLng(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latitude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longitude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),   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en" sz="8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n" sz="8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"Sheep n° "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 </a:t>
            </a:r>
            <a:r>
              <a:rPr b="1" lang="en" sz="8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};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800">
                <a:solidFill>
                  <a:srgbClr val="80808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// ajout du marqueur et centrage de la carte sur les marqueurs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lang="en" sz="8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var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marqueur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n" sz="8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google.maps.Marker(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optionsMarqueur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zoneMarqueurs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00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extend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marqueur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.getPosition() );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(</a:t>
            </a:r>
            <a:r>
              <a:rPr b="1" lang="en" sz="8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(marker, data) {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i="1" lang="en" sz="800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Attaching a click event to the current marker</a:t>
            </a:r>
            <a:endParaRPr i="1" sz="800">
              <a:solidFill>
                <a:srgbClr val="808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800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// source : stackexchange</a:t>
            </a:r>
            <a:endParaRPr i="1" sz="800">
              <a:solidFill>
                <a:srgbClr val="808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800">
                <a:solidFill>
                  <a:srgbClr val="8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google.maps.</a:t>
            </a:r>
            <a:r>
              <a:rPr b="1" lang="en" sz="800">
                <a:solidFill>
                  <a:srgbClr val="660E7A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00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addListener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(marker, </a:t>
            </a:r>
            <a:r>
              <a:rPr b="1" lang="en" sz="8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"click"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800">
                <a:solidFill>
                  <a:srgbClr val="000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(e) {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infoWindow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.setContent(data);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infoWindow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800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open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maCarte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marker);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});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})(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marqueur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tableauMarqueurs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800">
                <a:solidFill>
                  <a:srgbClr val="45838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][</a:t>
            </a:r>
            <a:r>
              <a:rPr b="1" lang="en" sz="80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"content"</a:t>
            </a: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]);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8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